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7" autoAdjust="0"/>
    <p:restoredTop sz="91940" autoAdjust="0"/>
  </p:normalViewPr>
  <p:slideViewPr>
    <p:cSldViewPr snapToGrid="0">
      <p:cViewPr varScale="1">
        <p:scale>
          <a:sx n="79" d="100"/>
          <a:sy n="79" d="100"/>
        </p:scale>
        <p:origin x="1459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00421-D3CF-4966-BB36-F8A585C6E9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2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46" y="2541532"/>
            <a:ext cx="6858000" cy="2099047"/>
          </a:xfrm>
        </p:spPr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Michael Amista’ - Gabriel Rovesti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December 7</a:t>
            </a:r>
            <a:r>
              <a:rPr lang="en-US" sz="18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2023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Topics in Computer Network and Security </a:t>
            </a: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3200" dirty="0"/>
              <a:t> </a:t>
            </a: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Behavior + Keystroke Timing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10/19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89" y="1574836"/>
            <a:ext cx="4200011" cy="4494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Single-finger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less PINs – more timing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PINs – less timing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 (when) is not representative of the Euclidean distance (how many)….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…which means higher guesses over single-finger compared to multi-finger!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B02CC-50DB-7F23-17FC-6AF760E9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15" y="1805540"/>
            <a:ext cx="4200011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11/19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28DE2D-DDB7-5AB9-E4B1-B846494B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4200011" cy="4872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may have visibility of the keypad in how the user moves his hand via a thermal camera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one digit alone reduces the search space by a linear factor (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over the remaining digits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keystroke-timing combined with knowledge of keys lead to a high PIN recover rate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F6387-F280-4894-93CD-7F967B1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32" y="2107952"/>
            <a:ext cx="4479909" cy="32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much time to get the keys pressed?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12/19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896966-4B2E-6337-9EA7-9D0E8D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1317376"/>
            <a:ext cx="6172735" cy="24005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B05E05-AF3A-1D35-34D2-334AAEC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95" y="3830322"/>
            <a:ext cx="61117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Analysis of PINs Guessing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13/19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5310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Choosing PINs uniformly at random from the entire PIN space is not the best strategy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timing, combined with other sources of information, can lead to higher PINs recovery rate even with same guessing probability thank to audio feedback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knowledge of first/last digit = x14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observation of keys = +15%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Strong correlation between Euclidean distance (which keys) and inter-keystroke timings (how many) lead, combined with previous ones, to better results </a:t>
            </a:r>
          </a:p>
        </p:txBody>
      </p:sp>
    </p:spTree>
    <p:extLst>
      <p:ext uri="{BB962C8B-B14F-4D97-AF65-F5344CB8AC3E}">
        <p14:creationId xmlns:p14="http://schemas.microsoft.com/office/powerpoint/2010/main" val="277145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PIN Selection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743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said that PINs must be easy to remember….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….but how much can we trust users?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must combine: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easy to remember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 randomly distributed and difficult to guess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should have: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totally different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numbers and using last numerical digits (e.g. 7,8,9)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different from things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(e.g. birthdays, events, etc.)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security-by-design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(a policy which improves the safety without forcing the user to remember something difficult)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865C25-F785-D422-6000-5C31B4B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6" y="1401123"/>
            <a:ext cx="2036041" cy="1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are distributed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15/19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5777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Occurrence frequency of the PINs (Power law distribution)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First digits are pressed more than others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Easier for an attacker to guess the first digit than the other digits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dates and years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good portion of selected PINs are made like this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arithmetic operations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users combine simple things (e.g. addition/multiplication,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a minority over the others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with close proximity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Consecutive numbers are more selected given they’re easy to use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Another good portion of PINs are like this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more effectively chosen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23483"/>
            <a:ext cx="8657711" cy="50290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Enforce selection policies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(secure but not too strict)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Application of said policies in everyday life (e.g. locking mobiles)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usable safely and simply in all real-life contexts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without any restriction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where the 200 most popular PINs were not allowed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4-long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same rules as 4-short + without any consecutive number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6-free: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restriction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6-long: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consecutive number</a:t>
            </a:r>
          </a:p>
          <a:p>
            <a:pPr lvl="1">
              <a:lnSpc>
                <a:spcPct val="100000"/>
              </a:lnSpc>
            </a:pP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Scale of easy-to-remember (1 = “very easy” up to 5 = “very difficult”)</a:t>
            </a:r>
          </a:p>
        </p:txBody>
      </p:sp>
    </p:spTree>
    <p:extLst>
      <p:ext uri="{BB962C8B-B14F-4D97-AF65-F5344CB8AC3E}">
        <p14:creationId xmlns:p14="http://schemas.microsoft.com/office/powerpoint/2010/main" val="340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3" y="1989554"/>
            <a:ext cx="7266366" cy="3558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study gave the following results: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between the most popular ones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with consecutive numbers more </a:t>
            </a:r>
          </a:p>
          <a:p>
            <a:pPr lvl="2">
              <a:lnSpc>
                <a:spcPct val="100000"/>
              </a:lnSpc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4-long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(more secure) 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(less secure) = harder for users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holds even In longer PINs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6-free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6-long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Good compromise</a:t>
            </a:r>
            <a:r>
              <a:rPr lang="en-US" sz="2000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: choose </a:t>
            </a:r>
            <a:r>
              <a:rPr lang="en-US" sz="2000" i="1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PINs over </a:t>
            </a:r>
            <a:r>
              <a:rPr lang="en-US" sz="2000" i="1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endParaRPr lang="en-US" sz="2000" dirty="0">
              <a:highlight>
                <a:srgbClr val="FFFF00"/>
              </a:highligh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2F4466-A647-F2A4-19F0-00D2E8E3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99" y="2753422"/>
            <a:ext cx="1697127" cy="19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7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18/19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1428750"/>
            <a:ext cx="8984426" cy="46977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conclusion: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Entropy is higher on longer PINs or longer subsequences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Odd numbers are usually less frequent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can be useful to analyze more geographical areas and PINs databases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would be better to:</a:t>
            </a:r>
          </a:p>
          <a:p>
            <a:pPr lvl="1">
              <a:lnSpc>
                <a:spcPct val="100000"/>
              </a:lnSpc>
            </a:pPr>
            <a:r>
              <a:rPr lang="en-US" sz="2000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Choose </a:t>
            </a:r>
            <a:r>
              <a:rPr lang="en-US" sz="2000" i="1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 PINs over </a:t>
            </a:r>
            <a:r>
              <a:rPr lang="en-US" sz="2000" i="1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4-free </a:t>
            </a:r>
            <a:r>
              <a:rPr lang="en-US" sz="2000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(note: from this study onwards)</a:t>
            </a:r>
          </a:p>
          <a:p>
            <a:pPr lvl="1">
              <a:lnSpc>
                <a:spcPct val="100000"/>
              </a:lnSpc>
            </a:pPr>
            <a:r>
              <a:rPr lang="en-US" sz="2000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Suitable compromise between security and usability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Useful to enforce a PIN blacklists policy (e.g. avoiding popular PINs)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Impose more different chars, easy length and easy words without enforcing the users</a:t>
            </a:r>
          </a:p>
        </p:txBody>
      </p:sp>
    </p:spTree>
    <p:extLst>
      <p:ext uri="{BB962C8B-B14F-4D97-AF65-F5344CB8AC3E}">
        <p14:creationId xmlns:p14="http://schemas.microsoft.com/office/powerpoint/2010/main" val="215789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Thanks for the attention... but now it’s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1026" name="Picture 2" descr="TPQ – Thought Provoking Questions - Summation by Auren Hoffman">
            <a:extLst>
              <a:ext uri="{FF2B5EF4-FFF2-40B4-BE49-F238E27FC236}">
                <a16:creationId xmlns:a16="http://schemas.microsoft.com/office/drawing/2014/main" id="{52DA53B2-13B9-FABE-6B97-B052280A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1259414"/>
            <a:ext cx="373761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y Questions&quot; Images – Browse 382 Stock Photos, Vectors, and Video | Adobe  Stock">
            <a:extLst>
              <a:ext uri="{FF2B5EF4-FFF2-40B4-BE49-F238E27FC236}">
                <a16:creationId xmlns:a16="http://schemas.microsoft.com/office/drawing/2014/main" id="{5FBE4D1B-632A-F2AB-DCC3-4E3CF428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4802866"/>
            <a:ext cx="3803957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2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sounds good…  but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2/19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F96A9A-F0EE-44A0-E945-13ECD5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5" y="2807735"/>
            <a:ext cx="3864002" cy="434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Easy and simple…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9C1458-B079-DAD8-B123-4A26DBE79559}"/>
              </a:ext>
            </a:extLst>
          </p:cNvPr>
          <p:cNvSpPr txBox="1">
            <a:spLocks/>
          </p:cNvSpPr>
          <p:nvPr/>
        </p:nvSpPr>
        <p:spPr>
          <a:xfrm>
            <a:off x="423284" y="4501045"/>
            <a:ext cx="3864002" cy="43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But secure?</a:t>
            </a:r>
            <a:endParaRPr lang="it-IT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4BDD87-AD1F-E626-C8E4-005A71DB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67" y="2246522"/>
            <a:ext cx="4270749" cy="30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are PINs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3/19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E7B659-F64D-95A8-DED0-E5789AC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5" y="2186487"/>
            <a:ext cx="2697926" cy="30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82E569-1355-7B7E-EB6A-235D0C7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65" y="5470770"/>
            <a:ext cx="2160269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ATMs and PoS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88D490-C653-1BE0-123D-7FCB33A4FEF5}"/>
              </a:ext>
            </a:extLst>
          </p:cNvPr>
          <p:cNvSpPr txBox="1">
            <a:spLocks/>
          </p:cNvSpPr>
          <p:nvPr/>
        </p:nvSpPr>
        <p:spPr>
          <a:xfrm>
            <a:off x="6286500" y="5470770"/>
            <a:ext cx="2160269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pic>
        <p:nvPicPr>
          <p:cNvPr id="3074" name="Picture 2" descr="Dark Web and ATM Hacking | CloudSEK">
            <a:extLst>
              <a:ext uri="{FF2B5EF4-FFF2-40B4-BE49-F238E27FC236}">
                <a16:creationId xmlns:a16="http://schemas.microsoft.com/office/drawing/2014/main" id="{566F09F5-74E4-586A-FC44-5F1D40C8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8" y="2364722"/>
            <a:ext cx="5040944" cy="27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are ATM PINs exploited?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4/19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C3E775-FEC4-32D4-19CD-AE0C279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5" y="1581764"/>
            <a:ext cx="3165441" cy="339670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06550E0-772B-617B-4E53-5F2F8C796734}"/>
              </a:ext>
            </a:extLst>
          </p:cNvPr>
          <p:cNvCxnSpPr>
            <a:cxnSpLocks/>
          </p:cNvCxnSpPr>
          <p:nvPr/>
        </p:nvCxnSpPr>
        <p:spPr>
          <a:xfrm flipV="1">
            <a:off x="4690343" y="2229464"/>
            <a:ext cx="1583867" cy="105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CDF043-B30E-F9F5-C61A-C51313940250}"/>
              </a:ext>
            </a:extLst>
          </p:cNvPr>
          <p:cNvCxnSpPr>
            <a:cxnSpLocks/>
          </p:cNvCxnSpPr>
          <p:nvPr/>
        </p:nvCxnSpPr>
        <p:spPr>
          <a:xfrm>
            <a:off x="4690343" y="3280117"/>
            <a:ext cx="1515287" cy="1128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6B68A6-A019-08C8-D290-7117057C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88" y="4234387"/>
            <a:ext cx="1130454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014B88-3B59-138A-254F-9C79431ADD8B}"/>
              </a:ext>
            </a:extLst>
          </p:cNvPr>
          <p:cNvSpPr txBox="1">
            <a:spLocks/>
          </p:cNvSpPr>
          <p:nvPr/>
        </p:nvSpPr>
        <p:spPr>
          <a:xfrm>
            <a:off x="6403788" y="1972550"/>
            <a:ext cx="1515286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</p:txBody>
      </p:sp>
      <p:pic>
        <p:nvPicPr>
          <p:cNvPr id="3074" name="Picture 2" descr="Devil - Free smileys icons">
            <a:extLst>
              <a:ext uri="{FF2B5EF4-FFF2-40B4-BE49-F238E27FC236}">
                <a16:creationId xmlns:a16="http://schemas.microsoft.com/office/drawing/2014/main" id="{DCC4FEC2-5081-70DE-D2DC-7FB950E4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43" y="2842667"/>
            <a:ext cx="874900" cy="8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5/19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3357FF8-9CAC-AF7E-F23A-162369B8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0" y="2218632"/>
            <a:ext cx="4043797" cy="304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517833"/>
            <a:ext cx="41859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the user is typing the password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Recover keystrokes by electromagnetic emanations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Observation via a thermal camera to identify key presses on the keypad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6/19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472113"/>
            <a:ext cx="4613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Each key emits a characteristic sound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Able to construct a dictionary attack to bruteforce and reconstruct words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microphones to triangulate the keys positions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Alternatives: SSH traffic and video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070CD-16AD-78A4-F115-405ADEF1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8" y="2890107"/>
            <a:ext cx="4000847" cy="16765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7E1832-24BB-53D6-0640-637F105BB13E}"/>
              </a:ext>
            </a:extLst>
          </p:cNvPr>
          <p:cNvSpPr txBox="1"/>
          <p:nvPr/>
        </p:nvSpPr>
        <p:spPr>
          <a:xfrm>
            <a:off x="4612687" y="5361175"/>
            <a:ext cx="420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measure the timing between presses works better!</a:t>
            </a:r>
          </a:p>
        </p:txBody>
      </p:sp>
    </p:spTree>
    <p:extLst>
      <p:ext uri="{BB962C8B-B14F-4D97-AF65-F5344CB8AC3E}">
        <p14:creationId xmlns:p14="http://schemas.microsoft.com/office/powerpoint/2010/main" val="401556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7/19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CAF82B-9FFD-7281-0FCB-81AEC23C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92" y="2545991"/>
            <a:ext cx="3730734" cy="2268772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61" y="1482273"/>
            <a:ext cx="4799571" cy="4882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Measures the distance between consecutive keystrokes of subsequent keys</a:t>
            </a:r>
          </a:p>
          <a:p>
            <a:pPr>
              <a:lnSpc>
                <a:spcPct val="100000"/>
              </a:lnSpc>
            </a:pP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infer keystroke timings by using audio when the user is typing the PIN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 timestamps of keys pressed from keypad sound normalizing the samples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Timing is based on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observation (video)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Ranking PINs based on the 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Euclidean distance between subsequent keys in each PIN (but </a:t>
                </a:r>
                <a:r>
                  <a:rPr lang="en-US" sz="2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many are they typed?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Distance vector from a sequence of inter-keystroke timings inferred from audio feedback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Example: PIN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5566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[0,1,0]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  <a:blipFill>
                <a:blip r:embed="rId2"/>
                <a:stretch>
                  <a:fillRect l="-1269" t="-657" r="-987" b="-1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B7068CC2-B01C-B5E4-C98F-045C7631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2" y="2424426"/>
            <a:ext cx="3705939" cy="2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4000" dirty="0"/>
              <a:t> 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29" y="1412312"/>
            <a:ext cx="8445741" cy="443984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typically observe (video) whether the user is typing with: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finger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single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fingers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multi-finger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combine thermal camera (video) with keystroke timing (audio)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BE08F4-46EB-327E-E6F6-798ABBBF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0" y="2734661"/>
            <a:ext cx="5457957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5</TotalTime>
  <Words>1084</Words>
  <Application>Microsoft Office PowerPoint</Application>
  <PresentationFormat>Presentazione su schermo (4:3)</PresentationFormat>
  <Paragraphs>169</Paragraphs>
  <Slides>19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Segoe UI</vt:lpstr>
      <vt:lpstr>Tema di Office</vt:lpstr>
      <vt:lpstr>Pin and Password Security</vt:lpstr>
      <vt:lpstr>PIN sounds good…  but is it?</vt:lpstr>
      <vt:lpstr>Where are PINs used?</vt:lpstr>
      <vt:lpstr>How are ATM PINs exploited?</vt:lpstr>
      <vt:lpstr>How to track and study PINs?</vt:lpstr>
      <vt:lpstr>How to track and study PINs?</vt:lpstr>
      <vt:lpstr>Keystroke Timing</vt:lpstr>
      <vt:lpstr>Keystroke Timing</vt:lpstr>
      <vt:lpstr>Typing Behavior</vt:lpstr>
      <vt:lpstr>Typing Behavior + Keystroke Timing</vt:lpstr>
      <vt:lpstr>Knowledge of which keys have been pressed</vt:lpstr>
      <vt:lpstr>How much time to get the keys pressed? </vt:lpstr>
      <vt:lpstr>Analysis of PINs Guessing Probability</vt:lpstr>
      <vt:lpstr>PIN Selection Policies</vt:lpstr>
      <vt:lpstr>How PINs are distributed in the real world</vt:lpstr>
      <vt:lpstr>How PINs can be more effectively chosen</vt:lpstr>
      <vt:lpstr>How PINs can be chosen and selected</vt:lpstr>
      <vt:lpstr>How PINs can be chosen and selected</vt:lpstr>
      <vt:lpstr>Thanks for the attention... but now it’s 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and Password Security</dc:title>
  <dc:creator>Rovesti Gabriel</dc:creator>
  <cp:lastModifiedBy>Amista' Michael</cp:lastModifiedBy>
  <cp:revision>79</cp:revision>
  <dcterms:created xsi:type="dcterms:W3CDTF">2023-11-10T15:36:15Z</dcterms:created>
  <dcterms:modified xsi:type="dcterms:W3CDTF">2023-11-30T09:57:10Z</dcterms:modified>
</cp:coreProperties>
</file>